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8" r:id="rId3"/>
    <p:sldId id="305" r:id="rId4"/>
    <p:sldId id="319" r:id="rId5"/>
    <p:sldId id="316" r:id="rId6"/>
    <p:sldId id="317" r:id="rId7"/>
    <p:sldId id="318" r:id="rId8"/>
    <p:sldId id="325" r:id="rId9"/>
    <p:sldId id="324" r:id="rId10"/>
    <p:sldId id="323" r:id="rId11"/>
    <p:sldId id="322" r:id="rId12"/>
    <p:sldId id="326" r:id="rId13"/>
    <p:sldId id="315" r:id="rId14"/>
    <p:sldId id="321" r:id="rId15"/>
    <p:sldId id="341" r:id="rId16"/>
    <p:sldId id="320" r:id="rId17"/>
    <p:sldId id="327" r:id="rId18"/>
    <p:sldId id="328" r:id="rId19"/>
    <p:sldId id="307" r:id="rId20"/>
    <p:sldId id="329" r:id="rId21"/>
    <p:sldId id="332" r:id="rId22"/>
    <p:sldId id="331" r:id="rId23"/>
    <p:sldId id="330" r:id="rId24"/>
    <p:sldId id="308" r:id="rId25"/>
    <p:sldId id="333" r:id="rId26"/>
    <p:sldId id="310" r:id="rId27"/>
    <p:sldId id="311" r:id="rId28"/>
    <p:sldId id="312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43" r:id="rId38"/>
    <p:sldId id="344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6833" autoAdjust="0"/>
  </p:normalViewPr>
  <p:slideViewPr>
    <p:cSldViewPr snapToGrid="0" snapToObjects="1">
      <p:cViewPr varScale="1">
        <p:scale>
          <a:sx n="154" d="100"/>
          <a:sy n="154" d="100"/>
        </p:scale>
        <p:origin x="-11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20E59-0B7F-A44E-9849-BAE5DB144FD2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E351-D26B-6F44-B40C-C0C24DBF92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03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4B21E-9F73-E64A-BC6E-6A495706320B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75E7E-D998-4844-AE14-A3E740569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7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38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5E7E-D998-4844-AE14-A3E74056944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5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7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5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5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2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1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3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8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F945-FFDD-9142-8D5D-22813ADA4096}" type="datetimeFigureOut">
              <a:rPr lang="en-US" smtClean="0"/>
              <a:t>13-01-03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08C9E-CA97-5146-A45D-000F7A348B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7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649" y="17577"/>
            <a:ext cx="8717212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Linked Open Data for New Modernist Studies</a:t>
            </a:r>
            <a:endParaRPr lang="en-US" sz="2800" b="1" dirty="0">
              <a:latin typeface="Helvetica Neue"/>
              <a:cs typeface="Helvetica Ne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286" y="1371107"/>
            <a:ext cx="7257143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Jentery Sayers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Assistant Professor, English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Director, Maker Lab in the Humanities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University of Victoria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@jenterysayers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 | jentery@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uvic.ca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MLA Convention 2013 | Boston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003" y="5279002"/>
            <a:ext cx="2299501" cy="888519"/>
          </a:xfrm>
          <a:prstGeom prst="rect">
            <a:avLst/>
          </a:prstGeom>
        </p:spPr>
      </p:pic>
      <p:pic>
        <p:nvPicPr>
          <p:cNvPr id="5" name="Picture 4" descr="mlab 48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63" y="5320237"/>
            <a:ext cx="739236" cy="7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“clean” texts;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syntactic interoperability;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s</a:t>
            </a:r>
            <a:r>
              <a:rPr lang="en-US" sz="2800" dirty="0" smtClean="0">
                <a:latin typeface="Helvetica Neue"/>
                <a:cs typeface="Helvetica Neue"/>
              </a:rPr>
              <a:t>tandards like the TEI;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495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“clean” texts;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syntactic interoperability;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s</a:t>
            </a:r>
            <a:r>
              <a:rPr lang="en-US" sz="2800" dirty="0" smtClean="0">
                <a:latin typeface="Helvetica Neue"/>
                <a:cs typeface="Helvetica Neue"/>
              </a:rPr>
              <a:t>tandards like the TEI;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exportable data (encoded and raw); and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593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“clean” texts;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syntactic interoperability;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s</a:t>
            </a:r>
            <a:r>
              <a:rPr lang="en-US" sz="2800" dirty="0" smtClean="0">
                <a:latin typeface="Helvetica Neue"/>
                <a:cs typeface="Helvetica Neue"/>
              </a:rPr>
              <a:t>tandards like the TEI;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exportable data (encoded and raw); and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open source tools.</a:t>
            </a: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685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But what if we change the scale? </a:t>
            </a: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16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u-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61" y="4130480"/>
            <a:ext cx="5399805" cy="163590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But what if we change the scale?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9" name="Picture 8" descr="liu-quo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9" y="1063802"/>
            <a:ext cx="8361262" cy="2668488"/>
          </a:xfrm>
          <a:prstGeom prst="rect">
            <a:avLst/>
          </a:prstGeom>
        </p:spPr>
      </p:pic>
      <p:pic>
        <p:nvPicPr>
          <p:cNvPr id="11" name="Picture 10" descr="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24" y="4948431"/>
            <a:ext cx="1150677" cy="16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But what if we change the scale?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2" name="Picture 1" descr="buckner-quo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7" y="1246370"/>
            <a:ext cx="8558454" cy="2170804"/>
          </a:xfrm>
          <a:prstGeom prst="rect">
            <a:avLst/>
          </a:prstGeom>
        </p:spPr>
      </p:pic>
      <p:pic>
        <p:nvPicPr>
          <p:cNvPr id="3" name="Picture 2" descr="buck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31" y="3840737"/>
            <a:ext cx="6793569" cy="1655423"/>
          </a:xfrm>
          <a:prstGeom prst="rect">
            <a:avLst/>
          </a:prstGeom>
        </p:spPr>
      </p:pic>
      <p:pic>
        <p:nvPicPr>
          <p:cNvPr id="4" name="Picture 3" descr="synthe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233" y="4807713"/>
            <a:ext cx="1208938" cy="18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8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Enter linked open data . . .</a:t>
            </a: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700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Enter linked open data . . .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3" name="Picture 2" descr="inph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6" y="1072047"/>
            <a:ext cx="8573252" cy="4020289"/>
          </a:xfrm>
          <a:prstGeom prst="rect">
            <a:avLst/>
          </a:prstGeom>
        </p:spPr>
      </p:pic>
      <p:pic>
        <p:nvPicPr>
          <p:cNvPr id="4" name="Picture 3" descr="lj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29" y="5411311"/>
            <a:ext cx="4266118" cy="1106570"/>
          </a:xfrm>
          <a:prstGeom prst="rect">
            <a:avLst/>
          </a:prstGeom>
        </p:spPr>
      </p:pic>
      <p:pic>
        <p:nvPicPr>
          <p:cNvPr id="5" name="Picture 4" descr="lj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30" y="5851982"/>
            <a:ext cx="1587941" cy="4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0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Enter linked open data . . .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6" name="Picture 5" descr="iph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0" y="849576"/>
            <a:ext cx="7802495" cy="4477663"/>
          </a:xfrm>
          <a:prstGeom prst="rect">
            <a:avLst/>
          </a:prstGeom>
        </p:spPr>
      </p:pic>
      <p:pic>
        <p:nvPicPr>
          <p:cNvPr id="7" name="Picture 6" descr="inpho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45" y="5465069"/>
            <a:ext cx="2112991" cy="1218604"/>
          </a:xfrm>
          <a:prstGeom prst="rect">
            <a:avLst/>
          </a:prstGeom>
        </p:spPr>
      </p:pic>
      <p:pic>
        <p:nvPicPr>
          <p:cNvPr id="9" name="Picture 8" descr="inpho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04" y="5882053"/>
            <a:ext cx="3099661" cy="4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9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and the New Modernist Studies.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2" name="Picture 1" descr="ma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6" y="1146150"/>
            <a:ext cx="8455309" cy="2446714"/>
          </a:xfrm>
          <a:prstGeom prst="rect">
            <a:avLst/>
          </a:prstGeom>
        </p:spPr>
      </p:pic>
      <p:pic>
        <p:nvPicPr>
          <p:cNvPr id="4" name="Picture 3" descr="mao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8" y="4218435"/>
            <a:ext cx="7271903" cy="1394504"/>
          </a:xfrm>
          <a:prstGeom prst="rect">
            <a:avLst/>
          </a:prstGeom>
        </p:spPr>
      </p:pic>
      <p:pic>
        <p:nvPicPr>
          <p:cNvPr id="3" name="Picture 2" descr="bad-bo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51" y="4997382"/>
            <a:ext cx="1138826" cy="16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417" y="2243788"/>
            <a:ext cx="8539530" cy="16503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Today, with “Avenues of Access” in mind: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1) An introduction to the Modernist Versions Project and some </a:t>
            </a:r>
            <a:r>
              <a:rPr lang="en-US" sz="2800" dirty="0">
                <a:latin typeface="Helvetica Neue"/>
                <a:cs typeface="Helvetica Neue"/>
              </a:rPr>
              <a:t>t</a:t>
            </a:r>
            <a:r>
              <a:rPr lang="en-US" sz="2800" dirty="0" smtClean="0">
                <a:latin typeface="Helvetica Neue"/>
                <a:cs typeface="Helvetica Neue"/>
              </a:rPr>
              <a:t>ools </a:t>
            </a:r>
            <a:r>
              <a:rPr lang="en-US" sz="2800" dirty="0">
                <a:latin typeface="Helvetica Neue"/>
                <a:cs typeface="Helvetica Neue"/>
              </a:rPr>
              <a:t>w</a:t>
            </a:r>
            <a:r>
              <a:rPr lang="en-US" sz="2800" dirty="0" smtClean="0">
                <a:latin typeface="Helvetica Neue"/>
                <a:cs typeface="Helvetica Neue"/>
              </a:rPr>
              <a:t>e use,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2) Inquiries appearing at scale,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3) An introduction to Linked Modernisms and some influential projects, and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4) A call.</a:t>
            </a: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5437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2743509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Linked Modernisms, allowing researchers to: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discover </a:t>
            </a:r>
            <a:r>
              <a:rPr lang="en-US" sz="2800" dirty="0">
                <a:latin typeface="Helvetica Neue"/>
                <a:cs typeface="Helvetica Neue"/>
              </a:rPr>
              <a:t>(perhaps serendipitously) </a:t>
            </a:r>
            <a:r>
              <a:rPr lang="en-US" sz="2800" dirty="0" smtClean="0">
                <a:latin typeface="Helvetica Neue"/>
                <a:cs typeface="Helvetica Neue"/>
              </a:rPr>
              <a:t>relationships between versions of modernism;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825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2743509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Linked Modernisms, allowing researchers to: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discover </a:t>
            </a:r>
            <a:r>
              <a:rPr lang="en-US" sz="2800" dirty="0">
                <a:latin typeface="Helvetica Neue"/>
                <a:cs typeface="Helvetica Neue"/>
              </a:rPr>
              <a:t>(perhaps serendipitously) </a:t>
            </a:r>
            <a:r>
              <a:rPr lang="en-US" sz="2800" dirty="0" smtClean="0">
                <a:latin typeface="Helvetica Neue"/>
                <a:cs typeface="Helvetica Neue"/>
              </a:rPr>
              <a:t>relationships between versions of modernism;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visualize and plumb those versions;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711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2743509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Linked Modernisms, allowing researchers to: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discover </a:t>
            </a:r>
            <a:r>
              <a:rPr lang="en-US" sz="2800" dirty="0">
                <a:latin typeface="Helvetica Neue"/>
                <a:cs typeface="Helvetica Neue"/>
              </a:rPr>
              <a:t>(perhaps serendipitously) </a:t>
            </a:r>
            <a:r>
              <a:rPr lang="en-US" sz="2800" dirty="0" smtClean="0">
                <a:latin typeface="Helvetica Neue"/>
                <a:cs typeface="Helvetica Neue"/>
              </a:rPr>
              <a:t>relationships between versions of modernism;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visualize and plumb those versions;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refine queries across subjects, objects, and predicates; </a:t>
            </a:r>
            <a:r>
              <a:rPr lang="en-US" sz="2800" dirty="0">
                <a:latin typeface="Helvetica Neue"/>
                <a:cs typeface="Helvetica Neue"/>
              </a:rPr>
              <a:t>and </a:t>
            </a: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0331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2743509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Linked Modernisms, allowing researchers to: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discover (perhaps serendipitously) relationships between versions of modernism;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visualize and plumb those versions;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refine queries across subjects, objects, and predicates; </a:t>
            </a:r>
            <a:r>
              <a:rPr lang="en-US" sz="2800" dirty="0">
                <a:latin typeface="Helvetica Neue"/>
                <a:cs typeface="Helvetica Neue"/>
              </a:rPr>
              <a:t>and </a:t>
            </a: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develop </a:t>
            </a:r>
            <a:r>
              <a:rPr lang="en-US" sz="2800" dirty="0">
                <a:latin typeface="Helvetica Neue"/>
                <a:cs typeface="Helvetica Neue"/>
              </a:rPr>
              <a:t>nuanced understandings </a:t>
            </a:r>
            <a:r>
              <a:rPr lang="en-US" sz="2800" dirty="0" smtClean="0">
                <a:latin typeface="Helvetica Neue"/>
                <a:cs typeface="Helvetica Neue"/>
              </a:rPr>
              <a:t>across disciplinary</a:t>
            </a:r>
            <a:r>
              <a:rPr lang="en-US" sz="2800" dirty="0">
                <a:latin typeface="Helvetica Neue"/>
                <a:cs typeface="Helvetica Neue"/>
              </a:rPr>
              <a:t>, artistic, temporal, linguistic, or geographical </a:t>
            </a:r>
            <a:r>
              <a:rPr lang="en-US" sz="2800" dirty="0" smtClean="0">
                <a:latin typeface="Helvetica Neue"/>
                <a:cs typeface="Helvetica Neue"/>
              </a:rPr>
              <a:t>articulations of modernism.</a:t>
            </a: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39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Helvetica Neue"/>
                <a:cs typeface="Helvetica Neue"/>
              </a:rPr>
              <a:t> </a:t>
            </a:r>
            <a:r>
              <a:rPr lang="en-US" sz="2800" b="1" dirty="0" smtClean="0">
                <a:latin typeface="Helvetica Neue"/>
                <a:cs typeface="Helvetica Neue"/>
              </a:rPr>
              <a:t>But where does the data come from? </a:t>
            </a: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6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utle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0" y="4494342"/>
            <a:ext cx="7329293" cy="7743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Helvetica Neue"/>
                <a:cs typeface="Helvetica Neue"/>
              </a:rPr>
              <a:t> </a:t>
            </a:r>
            <a:r>
              <a:rPr lang="en-US" sz="2800" b="1" dirty="0" smtClean="0">
                <a:latin typeface="Helvetica Neue"/>
                <a:cs typeface="Helvetica Neue"/>
              </a:rPr>
              <a:t>But where does the data come from?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9" name="Picture 8" descr="ency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58" y="5028256"/>
            <a:ext cx="3168175" cy="910753"/>
          </a:xfrm>
          <a:prstGeom prst="rect">
            <a:avLst/>
          </a:prstGeom>
        </p:spPr>
      </p:pic>
      <p:pic>
        <p:nvPicPr>
          <p:cNvPr id="11" name="Picture 10" descr="routled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" y="1199826"/>
            <a:ext cx="8302793" cy="26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utle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0" y="4494342"/>
            <a:ext cx="7329293" cy="7743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i="1" dirty="0">
                <a:latin typeface="Helvetica Neue"/>
                <a:cs typeface="Helvetica Neue"/>
              </a:rPr>
              <a:t> </a:t>
            </a:r>
            <a:r>
              <a:rPr lang="en-US" sz="2800" b="1" dirty="0">
                <a:latin typeface="Helvetica Neue"/>
                <a:cs typeface="Helvetica Neue"/>
              </a:rPr>
              <a:t>But where does the data come from? </a:t>
            </a:r>
            <a:endParaRPr lang="en-US" sz="2800" b="1" i="1" dirty="0">
              <a:latin typeface="Helvetica Neue"/>
              <a:cs typeface="Helvetica Neue"/>
            </a:endParaRPr>
          </a:p>
        </p:txBody>
      </p:sp>
      <p:pic>
        <p:nvPicPr>
          <p:cNvPr id="9" name="Picture 8" descr="ency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58" y="5028256"/>
            <a:ext cx="3168175" cy="910753"/>
          </a:xfrm>
          <a:prstGeom prst="rect">
            <a:avLst/>
          </a:prstGeom>
        </p:spPr>
      </p:pic>
      <p:pic>
        <p:nvPicPr>
          <p:cNvPr id="11" name="Picture 10" descr="routled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" y="1199826"/>
            <a:ext cx="8302793" cy="2651998"/>
          </a:xfrm>
          <a:prstGeom prst="rect">
            <a:avLst/>
          </a:prstGeom>
        </p:spPr>
      </p:pic>
      <p:pic>
        <p:nvPicPr>
          <p:cNvPr id="2" name="Picture 1" descr="3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15" y="1010635"/>
            <a:ext cx="4006918" cy="6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utle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0" y="4494342"/>
            <a:ext cx="7329293" cy="7743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i="1" dirty="0">
                <a:latin typeface="Helvetica Neue"/>
                <a:cs typeface="Helvetica Neue"/>
              </a:rPr>
              <a:t> </a:t>
            </a:r>
            <a:r>
              <a:rPr lang="en-US" sz="2800" b="1" dirty="0">
                <a:latin typeface="Helvetica Neue"/>
                <a:cs typeface="Helvetica Neue"/>
              </a:rPr>
              <a:t>But where does the data come from? </a:t>
            </a:r>
            <a:endParaRPr lang="en-US" sz="2800" b="1" i="1" dirty="0">
              <a:latin typeface="Helvetica Neue"/>
              <a:cs typeface="Helvetica Neue"/>
            </a:endParaRPr>
          </a:p>
        </p:txBody>
      </p:sp>
      <p:pic>
        <p:nvPicPr>
          <p:cNvPr id="9" name="Picture 8" descr="ency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58" y="5028256"/>
            <a:ext cx="3168175" cy="910753"/>
          </a:xfrm>
          <a:prstGeom prst="rect">
            <a:avLst/>
          </a:prstGeom>
        </p:spPr>
      </p:pic>
      <p:pic>
        <p:nvPicPr>
          <p:cNvPr id="11" name="Picture 10" descr="routled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" y="1199826"/>
            <a:ext cx="8302793" cy="2651998"/>
          </a:xfrm>
          <a:prstGeom prst="rect">
            <a:avLst/>
          </a:prstGeom>
        </p:spPr>
      </p:pic>
      <p:pic>
        <p:nvPicPr>
          <p:cNvPr id="2" name="Picture 1" descr="3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15" y="1010635"/>
            <a:ext cx="4006918" cy="691748"/>
          </a:xfrm>
          <a:prstGeom prst="rect">
            <a:avLst/>
          </a:prstGeom>
        </p:spPr>
      </p:pic>
      <p:pic>
        <p:nvPicPr>
          <p:cNvPr id="4" name="Picture 3" descr="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" y="2031391"/>
            <a:ext cx="6752334" cy="7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utle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0" y="4494342"/>
            <a:ext cx="7329293" cy="7743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i="1" dirty="0">
                <a:latin typeface="Helvetica Neue"/>
                <a:cs typeface="Helvetica Neue"/>
              </a:rPr>
              <a:t> </a:t>
            </a:r>
            <a:r>
              <a:rPr lang="en-US" sz="2800" b="1" dirty="0">
                <a:latin typeface="Helvetica Neue"/>
                <a:cs typeface="Helvetica Neue"/>
              </a:rPr>
              <a:t>But where does the data come from? </a:t>
            </a:r>
            <a:endParaRPr lang="en-US" sz="2800" b="1" i="1" dirty="0">
              <a:latin typeface="Helvetica Neue"/>
              <a:cs typeface="Helvetica Neue"/>
            </a:endParaRPr>
          </a:p>
        </p:txBody>
      </p:sp>
      <p:pic>
        <p:nvPicPr>
          <p:cNvPr id="9" name="Picture 8" descr="ency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58" y="5028256"/>
            <a:ext cx="3168175" cy="910753"/>
          </a:xfrm>
          <a:prstGeom prst="rect">
            <a:avLst/>
          </a:prstGeom>
        </p:spPr>
      </p:pic>
      <p:pic>
        <p:nvPicPr>
          <p:cNvPr id="11" name="Picture 10" descr="routled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" y="1199826"/>
            <a:ext cx="8302793" cy="2651998"/>
          </a:xfrm>
          <a:prstGeom prst="rect">
            <a:avLst/>
          </a:prstGeom>
        </p:spPr>
      </p:pic>
      <p:pic>
        <p:nvPicPr>
          <p:cNvPr id="2" name="Picture 1" descr="3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15" y="1010635"/>
            <a:ext cx="4006918" cy="691748"/>
          </a:xfrm>
          <a:prstGeom prst="rect">
            <a:avLst/>
          </a:prstGeom>
        </p:spPr>
      </p:pic>
      <p:pic>
        <p:nvPicPr>
          <p:cNvPr id="4" name="Picture 3" descr="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" y="2031391"/>
            <a:ext cx="6752334" cy="747884"/>
          </a:xfrm>
          <a:prstGeom prst="rect">
            <a:avLst/>
          </a:prstGeom>
        </p:spPr>
      </p:pic>
      <p:pic>
        <p:nvPicPr>
          <p:cNvPr id="3" name="Picture 2" descr="milli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8" y="3312238"/>
            <a:ext cx="6216271" cy="7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0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248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The Modernist Versions Project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3" name="Picture 2" descr="mv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3" y="874752"/>
            <a:ext cx="8146098" cy="4377835"/>
          </a:xfrm>
          <a:prstGeom prst="rect">
            <a:avLst/>
          </a:prstGeom>
        </p:spPr>
      </p:pic>
      <p:pic>
        <p:nvPicPr>
          <p:cNvPr id="4" name="Picture 3" descr="mvp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93" y="5387055"/>
            <a:ext cx="1689569" cy="1371981"/>
          </a:xfrm>
          <a:prstGeom prst="rect">
            <a:avLst/>
          </a:prstGeom>
        </p:spPr>
      </p:pic>
      <p:pic>
        <p:nvPicPr>
          <p:cNvPr id="6" name="Picture 5" descr="mvp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95" y="6088224"/>
            <a:ext cx="2299339" cy="4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9023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machine-readable data, 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2760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machine-readable data, 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crosswalks with other initiatives and collections,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5745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machine-readable data, 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crosswalks with other initiatives and collections,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public and intelligible taxonomy,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5992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machine-readable data, 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crosswalks with other initiatives and collections,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public and intelligible taxonomy,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customized mashup of existing ontologies, and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6945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0922" y="3956977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crowdsourcing modernism’s domain experts,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controlled vocabulary, </a:t>
            </a: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machine-readable data,  </a:t>
            </a:r>
            <a:r>
              <a:rPr lang="en-US" sz="2800" b="1" dirty="0" smtClean="0">
                <a:latin typeface="Helvetica Neue"/>
                <a:cs typeface="Helvetica Neue"/>
              </a:rPr>
              <a:t/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crosswalks with other initiatives and collections,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public and intelligible taxonomy,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a customized mashup of existing ontologies, and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opening up content, models, </a:t>
            </a:r>
            <a:r>
              <a:rPr lang="en-US" sz="2800" i="1" dirty="0" smtClean="0">
                <a:latin typeface="Helvetica Neue"/>
                <a:cs typeface="Helvetica Neue"/>
              </a:rPr>
              <a:t>and</a:t>
            </a:r>
            <a:r>
              <a:rPr lang="en-US" sz="2800" dirty="0" smtClean="0">
                <a:latin typeface="Helvetica Neue"/>
                <a:cs typeface="Helvetica Neue"/>
              </a:rPr>
              <a:t> metadata.  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130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1289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We need tools for writing linked data.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5" name="Picture 4" descr="prote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4" y="901700"/>
            <a:ext cx="5509998" cy="30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1289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We need tools for writing linked data.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5" name="Picture 4" descr="prote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4" y="901700"/>
            <a:ext cx="5509998" cy="3031883"/>
          </a:xfrm>
          <a:prstGeom prst="rect">
            <a:avLst/>
          </a:prstGeom>
        </p:spPr>
      </p:pic>
      <p:pic>
        <p:nvPicPr>
          <p:cNvPr id="2" name="Picture 1" descr="sca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3" y="2321251"/>
            <a:ext cx="5276097" cy="30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1289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We need tools for writing linked data.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5" name="Picture 4" descr="prote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4" y="901700"/>
            <a:ext cx="5509998" cy="3031883"/>
          </a:xfrm>
          <a:prstGeom prst="rect">
            <a:avLst/>
          </a:prstGeom>
        </p:spPr>
      </p:pic>
      <p:pic>
        <p:nvPicPr>
          <p:cNvPr id="2" name="Picture 1" descr="sca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3" y="2321251"/>
            <a:ext cx="5276097" cy="3041586"/>
          </a:xfrm>
          <a:prstGeom prst="rect">
            <a:avLst/>
          </a:prstGeom>
        </p:spPr>
      </p:pic>
      <p:pic>
        <p:nvPicPr>
          <p:cNvPr id="3" name="Picture 2" descr="cwr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4" y="3108933"/>
            <a:ext cx="5325577" cy="35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36"/>
            <a:ext cx="7772400" cy="73317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Thank You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40370"/>
            <a:ext cx="8906895" cy="1752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Helvetica Neue"/>
                <a:cs typeface="Helvetica Neue"/>
              </a:rPr>
              <a:t>Association for Computers and the </a:t>
            </a:r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Humanities</a:t>
            </a:r>
          </a:p>
          <a:p>
            <a:endParaRPr lang="en-US" sz="2800" dirty="0" smtClean="0">
              <a:solidFill>
                <a:schemeClr val="tx1"/>
              </a:solidFill>
              <a:latin typeface="Helvetica Neue"/>
              <a:cs typeface="Helvetica Neue"/>
            </a:endParaRPr>
          </a:p>
          <a:p>
            <a:r>
              <a:rPr lang="en-US" sz="2800" dirty="0">
                <a:solidFill>
                  <a:schemeClr val="tx1"/>
                </a:solidFill>
                <a:latin typeface="Helvetica Neue"/>
                <a:cs typeface="Helvetica Neue"/>
              </a:rPr>
              <a:t>Social Sciences and Humanities Research </a:t>
            </a:r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Council</a:t>
            </a:r>
          </a:p>
          <a:p>
            <a:endParaRPr lang="en-US" sz="2800" dirty="0" smtClean="0">
              <a:solidFill>
                <a:schemeClr val="tx1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Susan Brown, Travis Brown, Johanna Drucker, Eric Rochester, Geoffrey Rockwell, and Susan Schreibman</a:t>
            </a:r>
          </a:p>
          <a:p>
            <a:endParaRPr lang="en-US" sz="2800" dirty="0" smtClean="0">
              <a:solidFill>
                <a:schemeClr val="tx1"/>
              </a:solidFill>
              <a:latin typeface="Helvetica Neue"/>
              <a:cs typeface="Helvetica Neue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Stephen Ross and the Modernist Versions Project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03768" y="5182218"/>
            <a:ext cx="6400800" cy="56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@jentery</a:t>
            </a:r>
            <a:r>
              <a:rPr lang="en-US" sz="2800" dirty="0">
                <a:solidFill>
                  <a:schemeClr val="tx1"/>
                </a:solidFill>
                <a:latin typeface="Helvetica Neue"/>
                <a:cs typeface="Helvetica Neue"/>
              </a:rPr>
              <a:t>s</a:t>
            </a:r>
            <a:r>
              <a:rPr lang="en-US" sz="2800" dirty="0" smtClean="0">
                <a:solidFill>
                  <a:schemeClr val="tx1"/>
                </a:solidFill>
                <a:latin typeface="Helvetica Neue"/>
                <a:cs typeface="Helvetica Neue"/>
              </a:rPr>
              <a:t>ayers / jentery@uvic.ca</a:t>
            </a:r>
            <a:r>
              <a:rPr lang="en-US" sz="2800" dirty="0">
                <a:solidFill>
                  <a:schemeClr val="tx1"/>
                </a:solidFill>
                <a:latin typeface="Helvetica Neue"/>
                <a:cs typeface="Helvetica Neue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064" y="5864752"/>
            <a:ext cx="2299501" cy="888519"/>
          </a:xfrm>
          <a:prstGeom prst="rect">
            <a:avLst/>
          </a:prstGeom>
        </p:spPr>
      </p:pic>
      <p:pic>
        <p:nvPicPr>
          <p:cNvPr id="7" name="Picture 6" descr="mlab 48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11" y="5897740"/>
            <a:ext cx="739236" cy="7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3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Our Mandate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4" name="Picture 3" descr="mvp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93" y="4620130"/>
            <a:ext cx="1689569" cy="1371981"/>
          </a:xfrm>
          <a:prstGeom prst="rect">
            <a:avLst/>
          </a:prstGeom>
        </p:spPr>
      </p:pic>
      <p:pic>
        <p:nvPicPr>
          <p:cNvPr id="6" name="Picture 5" descr="mvp-mand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5" y="881916"/>
            <a:ext cx="8323355" cy="3485997"/>
          </a:xfrm>
          <a:prstGeom prst="rect">
            <a:avLst/>
          </a:prstGeom>
        </p:spPr>
      </p:pic>
      <p:pic>
        <p:nvPicPr>
          <p:cNvPr id="7" name="Picture 6" descr="mvp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89" y="5241740"/>
            <a:ext cx="2299339" cy="4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Juxta Commons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3" name="Picture 2" descr="jux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4" y="1138026"/>
            <a:ext cx="8524518" cy="2836175"/>
          </a:xfrm>
          <a:prstGeom prst="rect">
            <a:avLst/>
          </a:prstGeom>
        </p:spPr>
      </p:pic>
      <p:pic>
        <p:nvPicPr>
          <p:cNvPr id="4" name="Picture 3" descr="juxta-c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14" y="4437359"/>
            <a:ext cx="2376376" cy="2269332"/>
          </a:xfrm>
          <a:prstGeom prst="rect">
            <a:avLst/>
          </a:prstGeom>
        </p:spPr>
      </p:pic>
      <p:pic>
        <p:nvPicPr>
          <p:cNvPr id="6" name="Picture 5" descr="juxta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42" y="5357192"/>
            <a:ext cx="2413670" cy="4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641" y="195364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Versioning Machine 4.0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2" name="Picture 1" descr="v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7" y="1100850"/>
            <a:ext cx="8385264" cy="31029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8064" y="4845899"/>
            <a:ext cx="8539530" cy="491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 Neue"/>
                <a:cs typeface="Helvetica Neue"/>
              </a:rPr>
              <a:t>Susan </a:t>
            </a:r>
            <a:r>
              <a:rPr lang="en-US" sz="2800" b="1" dirty="0" smtClean="0">
                <a:latin typeface="Helvetica Neue"/>
                <a:cs typeface="Helvetica Neue"/>
              </a:rPr>
              <a:t>Schreibman (Director)</a:t>
            </a:r>
            <a:endParaRPr lang="en-US" sz="2800" b="1" dirty="0">
              <a:latin typeface="Helvetica Neue"/>
              <a:cs typeface="Helvetica Neue"/>
            </a:endParaRPr>
          </a:p>
          <a:p>
            <a:r>
              <a:rPr lang="en-US" sz="2800" b="1" dirty="0" smtClean="0">
                <a:latin typeface="Helvetica Neue"/>
                <a:cs typeface="Helvetica Neue"/>
              </a:rPr>
              <a:t>Tanya Clement (Associate Editor)</a:t>
            </a:r>
          </a:p>
          <a:p>
            <a:r>
              <a:rPr lang="en-US" sz="2800" b="1" dirty="0" smtClean="0">
                <a:latin typeface="Helvetica Neue"/>
                <a:cs typeface="Helvetica Neue"/>
              </a:rPr>
              <a:t> </a:t>
            </a:r>
            <a:endParaRPr lang="en-US" sz="2800" b="1" dirty="0">
              <a:latin typeface="Helvetica Neue"/>
              <a:cs typeface="Helvetica Neue"/>
            </a:endParaRPr>
          </a:p>
        </p:txBody>
      </p:sp>
      <p:pic>
        <p:nvPicPr>
          <p:cNvPr id="3" name="Picture 2" descr="vm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48" y="5662148"/>
            <a:ext cx="3531581" cy="749508"/>
          </a:xfrm>
          <a:prstGeom prst="rect">
            <a:avLst/>
          </a:prstGeom>
        </p:spPr>
      </p:pic>
      <p:pic>
        <p:nvPicPr>
          <p:cNvPr id="5" name="Picture 4" descr="vm-ur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25" y="5876728"/>
            <a:ext cx="1664162" cy="4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609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“clean” texts;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799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5348" y="3147623"/>
            <a:ext cx="8539530" cy="4910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Here, accessibility involves: </a:t>
            </a:r>
            <a:br>
              <a:rPr lang="en-US" sz="2800" b="1" dirty="0" smtClean="0">
                <a:latin typeface="Helvetica Neue"/>
                <a:cs typeface="Helvetica Neue"/>
              </a:rPr>
            </a:br>
            <a:r>
              <a:rPr lang="en-US" sz="2800" b="1" dirty="0">
                <a:latin typeface="Helvetica Neue"/>
                <a:cs typeface="Helvetica Neue"/>
              </a:rPr>
              <a:t/>
            </a:r>
            <a:br>
              <a:rPr lang="en-US" sz="2800" b="1" dirty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>a</a:t>
            </a:r>
            <a:r>
              <a:rPr lang="en-US" sz="2800" dirty="0" smtClean="0">
                <a:latin typeface="Helvetica Neue"/>
                <a:cs typeface="Helvetica Neue"/>
              </a:rPr>
              <a:t>pplications aimed at scholarly primitives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(Unsworth 2000), such as comparing, annotating, collating, discovering, and representing texts;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“clean” texts; 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>syntactic interoperability;</a:t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r>
              <a:rPr lang="en-US" sz="2800" dirty="0">
                <a:latin typeface="Helvetica Neue"/>
                <a:cs typeface="Helvetica Neue"/>
              </a:rPr>
              <a:t/>
            </a:r>
            <a:br>
              <a:rPr lang="en-US" sz="2800" dirty="0">
                <a:latin typeface="Helvetica Neue"/>
                <a:cs typeface="Helvetica Neue"/>
              </a:rPr>
            </a:br>
            <a:r>
              <a:rPr lang="en-US" sz="2800" dirty="0" smtClean="0">
                <a:latin typeface="Helvetica Neue"/>
                <a:cs typeface="Helvetica Neue"/>
              </a:rPr>
              <a:t/>
            </a:r>
            <a:br>
              <a:rPr lang="en-US" sz="2800" dirty="0" smtClean="0">
                <a:latin typeface="Helvetica Neue"/>
                <a:cs typeface="Helvetica Neue"/>
              </a:rPr>
            </a:b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28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363</Words>
  <Application>Microsoft Macintosh PowerPoint</Application>
  <PresentationFormat>On-screen Show (4:3)</PresentationFormat>
  <Paragraphs>93</Paragraphs>
  <Slides>39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Linked Open Data for New Modernist Studies</vt:lpstr>
      <vt:lpstr>Today, with “Avenues of Access” in mind:   1) An introduction to the Modernist Versions Project and some tools we use,   2) Inquiries appearing at scale,   3) An introduction to Linked Modernisms and some influential projects, and   4) A call.</vt:lpstr>
      <vt:lpstr>The Modernist Versions Project</vt:lpstr>
      <vt:lpstr>Our Mandate</vt:lpstr>
      <vt:lpstr>Juxta Commons</vt:lpstr>
      <vt:lpstr>Versioning Machine 4.0</vt:lpstr>
      <vt:lpstr>Here, accessibility involves:   applications aimed at scholarly primitives  (Unsworth 2000), such as comparing, annotating, collating, discovering, and representing texts;          </vt:lpstr>
      <vt:lpstr>Here, accessibility involves:   applications aimed at scholarly primitives  (Unsworth 2000), such as comparing, annotating, collating, discovering, and representing texts;  “clean” texts;         </vt:lpstr>
      <vt:lpstr>Here, accessibility involves:   applications aimed at scholarly primitives  (Unsworth 2000), such as comparing, annotating, collating, discovering, and representing texts;  “clean” texts;   syntactic interoperability;      </vt:lpstr>
      <vt:lpstr>Here, accessibility involves:   applications aimed at scholarly primitives  (Unsworth 2000), such as comparing, annotating, collating, discovering, and representing texts;  “clean” texts;   syntactic interoperability;  standards like the TEI;     </vt:lpstr>
      <vt:lpstr>Here, accessibility involves:   applications aimed at scholarly primitives  (Unsworth 2000), such as comparing, annotating, collating, discovering, and representing texts;  “clean” texts;   syntactic interoperability;  standards like the TEI;   exportable data (encoded and raw); and  </vt:lpstr>
      <vt:lpstr>Here, accessibility involves:   applications aimed at scholarly primitives  (Unsworth 2000), such as comparing, annotating, collating, discovering, and representing texts;  “clean” texts;   syntactic interoperability;  standards like the TEI;   exportable data (encoded and raw); and  open source tools.</vt:lpstr>
      <vt:lpstr>But what if we change the scale? </vt:lpstr>
      <vt:lpstr>But what if we change the scale?</vt:lpstr>
      <vt:lpstr>But what if we change the scale?</vt:lpstr>
      <vt:lpstr>Enter linked open data . . .</vt:lpstr>
      <vt:lpstr>Enter linked open data . . . </vt:lpstr>
      <vt:lpstr>Enter linked open data . . .</vt:lpstr>
      <vt:lpstr>and the New Modernist Studies. </vt:lpstr>
      <vt:lpstr>Linked Modernisms, allowing researchers to:  discover (perhaps serendipitously) relationships between versions of modernism;          </vt:lpstr>
      <vt:lpstr>Linked Modernisms, allowing researchers to:  discover (perhaps serendipitously) relationships between versions of modernism;  visualize and plumb those versions;       </vt:lpstr>
      <vt:lpstr>Linked Modernisms, allowing researchers to:  discover (perhaps serendipitously) relationships between versions of modernism;   visualize and plumb those versions;  refine queries across subjects, objects, and predicates; and     </vt:lpstr>
      <vt:lpstr>Linked Modernisms, allowing researchers to:  discover (perhaps serendipitously) relationships between versions of modernism;   visualize and plumb those versions;  refine queries across subjects, objects, and predicates; and   develop nuanced understandings across disciplinary, artistic, temporal, linguistic, or geographical articulations of modernism.</vt:lpstr>
      <vt:lpstr> But where does the data come from? </vt:lpstr>
      <vt:lpstr> But where does the data come from? </vt:lpstr>
      <vt:lpstr> But where does the data come from? </vt:lpstr>
      <vt:lpstr> But where does the data come from? </vt:lpstr>
      <vt:lpstr> But where does the data come from? </vt:lpstr>
      <vt:lpstr>Here, accessibility involves:   crowdsourcing modernism’s domain experts,                </vt:lpstr>
      <vt:lpstr>Here, accessibility involves:   crowdsourcing modernism’s domain experts,  a controlled vocabulary,               </vt:lpstr>
      <vt:lpstr>Here, accessibility involves:   crowdsourcing modernism’s domain experts,  a controlled vocabulary,   machine-readable data,              </vt:lpstr>
      <vt:lpstr>Here, accessibility involves:   crowdsourcing modernism’s domain experts,  a controlled vocabulary,   machine-readable data,    crosswalks with other initiatives and collections,          </vt:lpstr>
      <vt:lpstr>Here, accessibility involves:   crowdsourcing modernism’s domain experts,  a controlled vocabulary,   machine-readable data,    crosswalks with other initiatives and collections,  a public and intelligible taxonomy,         </vt:lpstr>
      <vt:lpstr>Here, accessibility involves:   crowdsourcing modernism’s domain experts,  a controlled vocabulary,   machine-readable data,    crosswalks with other initiatives and collections,  a public and intelligible taxonomy,   a customized mashup of existing ontologies, and      </vt:lpstr>
      <vt:lpstr>Here, accessibility involves:   crowdsourcing modernism’s domain experts,  a controlled vocabulary,   machine-readable data,    crosswalks with other initiatives and collections,  a public and intelligible taxonomy,   a customized mashup of existing ontologies, and  opening up content, models, and metadata.       </vt:lpstr>
      <vt:lpstr>We need tools for writing linked data. </vt:lpstr>
      <vt:lpstr>We need tools for writing linked data. </vt:lpstr>
      <vt:lpstr>We need tools for writing linked data. </vt:lpstr>
      <vt:lpstr>Thank You </vt:lpstr>
    </vt:vector>
  </TitlesOfParts>
  <Company>University of Victoria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Text Lost Its Source: Magnetic Recording Cultures</dc:title>
  <dc:creator>Jentery Sayers</dc:creator>
  <cp:lastModifiedBy>Jentery Sayers</cp:lastModifiedBy>
  <cp:revision>198</cp:revision>
  <dcterms:created xsi:type="dcterms:W3CDTF">2011-10-15T01:19:34Z</dcterms:created>
  <dcterms:modified xsi:type="dcterms:W3CDTF">2013-01-03T21:37:47Z</dcterms:modified>
</cp:coreProperties>
</file>